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37E50-9F80-3595-BA29-ADB0D9962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6A4A3E-8C12-7558-B41C-2BA285599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CF5F3-C3A8-4117-97FB-C169C085FD0D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91CBE9-1A81-62A1-F78D-E0118B378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73CBDB-BD0D-3FF6-55F6-2E4980136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20A9-D913-4076-A31E-053BA12CDE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232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DB22FD-29B1-92DC-6004-6744AEFFE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9EA101-1D40-2758-839F-4582E33B3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63F9E2-BB18-5054-2520-FDA8A6B16A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7CF5F3-C3A8-4117-97FB-C169C085FD0D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DE57F-8ADA-D632-CBDA-A50C2BE545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DA26F-627B-FD43-A94D-587DAC2D08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2220A9-D913-4076-A31E-053BA12CDE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310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519231D-F826-913B-B23B-9AD8C9F13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Epithelial crosstalk in modulating the </a:t>
            </a:r>
            <a:br>
              <a:rPr lang="en-GB"/>
            </a:br>
            <a:r>
              <a:rPr lang="en-GB"/>
              <a:t>immune response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8C3006-084D-4062-2030-2EAB8DD202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271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EF262D0-F964-F0B7-53A2-A3DEC209C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Type 2 inflammation contributes to airway epithelial </a:t>
            </a:r>
            <a:br>
              <a:rPr lang="en-GB"/>
            </a:br>
            <a:r>
              <a:rPr lang="en-GB"/>
              <a:t>barrier dysfunction through diverse mechanisms</a:t>
            </a:r>
            <a:r>
              <a:rPr lang="en-GB" baseline="30000"/>
              <a:t>1,2</a:t>
            </a:r>
            <a:endParaRPr lang="it-IT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3A463F-2334-DEC8-4F5D-74E5C2A259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6830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11E7AB1-F621-9356-F016-06C9D365A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Eosinophil extracellular traps drive asthma progression </a:t>
            </a:r>
            <a:br>
              <a:rPr lang="en-GB"/>
            </a:br>
            <a:r>
              <a:rPr lang="en-GB"/>
              <a:t>through neuro-immune signals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FB41B8-02DE-5463-26F9-4996AFF2D5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326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18BDF51-F648-FB02-2176-A9079D11C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Epithelial barrier disruption is a common feature across </a:t>
            </a:r>
            <a:br>
              <a:rPr lang="en-US"/>
            </a:br>
            <a:r>
              <a:rPr lang="en-US"/>
              <a:t>multiple Type 2-mediated inflammatory diseases</a:t>
            </a:r>
            <a:r>
              <a:rPr lang="en-US" baseline="30000"/>
              <a:t>1–6</a:t>
            </a:r>
            <a:r>
              <a:rPr lang="en-US"/>
              <a:t> 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793E16-76E3-3D62-1E58-FA747E35AC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21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F38D27D-191B-C00C-E906-5AA15935B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airway epithelium acts at a physical barrier and </a:t>
            </a:r>
            <a:br>
              <a:rPr lang="en-GB"/>
            </a:br>
            <a:r>
              <a:rPr lang="en-GB"/>
              <a:t>coordinates the immune response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2DBA21-2F48-FCD2-E034-3A9E53E27B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390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3A8434E-B0A5-F640-F8F7-F19076DF3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airway epithelium is a first point of contact for </a:t>
            </a:r>
            <a:br>
              <a:rPr lang="en-GB"/>
            </a:br>
            <a:r>
              <a:rPr lang="en-GB"/>
              <a:t>environmental exposures</a:t>
            </a:r>
            <a:r>
              <a:rPr lang="en-GB" baseline="30000"/>
              <a:t>1</a:t>
            </a:r>
            <a:endParaRPr lang="en-GB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684B78-D92F-9354-0026-317DF97E42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255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9D98FB7-050D-8C3F-7B19-0DE25D4F3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Immunological mechanisms underlying allergic sensitisation</a:t>
            </a:r>
            <a:r>
              <a:rPr lang="en-US" baseline="30000"/>
              <a:t>1–3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3758B7-BAA2-76BF-DA56-7751B60E8F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12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6B8E9D3-696C-F7F7-AD13-792F1371B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Immunological mechanisms underlying allergic sensitisation </a:t>
            </a:r>
            <a:br>
              <a:rPr lang="en-GB"/>
            </a:br>
            <a:r>
              <a:rPr lang="en-GB"/>
              <a:t>in asthma</a:t>
            </a:r>
            <a:r>
              <a:rPr lang="en-GB" baseline="30000"/>
              <a:t>1</a:t>
            </a:r>
            <a:r>
              <a:rPr lang="en-US" baseline="30000"/>
              <a:t>–</a:t>
            </a:r>
            <a:r>
              <a:rPr lang="en-GB" baseline="30000">
                <a:sym typeface="Symbol" panose="05050102010706020507" pitchFamily="18" charset="2"/>
              </a:rPr>
              <a:t>3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278848-EB9C-EB58-BE14-B59C512A2E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926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F9A2D83-BC8B-608F-E12F-CAF143FA3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There are complex, heterogeneous and coexisting mechanisms </a:t>
            </a:r>
            <a:br>
              <a:rPr lang="en-GB"/>
            </a:br>
            <a:r>
              <a:rPr lang="en-GB"/>
              <a:t>in severe asthma</a:t>
            </a:r>
            <a:r>
              <a:rPr lang="en-GB" baseline="30000"/>
              <a:t>1,2</a:t>
            </a:r>
            <a:endParaRPr lang="en-GB" baseline="30000" dirty="0">
              <a:solidFill>
                <a:schemeClr val="tx1"/>
              </a:solidFill>
              <a:highlight>
                <a:srgbClr val="FFFF00"/>
              </a:highlight>
              <a:ea typeface="Cambri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0B5CAE-02B9-D398-843D-CCBA8C6554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05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E222F64-955D-E06A-012E-1BE47A088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z="2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ea typeface="+mj-ea"/>
                <a:cs typeface="+mj-cs"/>
              </a:rPr>
              <a:t>IL-33 is a cytokine central to the regulation of </a:t>
            </a:r>
            <a:br>
              <a:rPr kumimoji="0" lang="en-GB" sz="2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ea typeface="+mj-ea"/>
                <a:cs typeface="+mj-cs"/>
              </a:rPr>
            </a:br>
            <a:r>
              <a:rPr kumimoji="0" lang="en-GB" sz="2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ea typeface="+mj-ea"/>
                <a:cs typeface="+mj-cs"/>
              </a:rPr>
              <a:t>Type 2 immunity</a:t>
            </a:r>
            <a:r>
              <a:rPr kumimoji="0" lang="en-GB" sz="26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ea typeface="+mj-ea"/>
                <a:cs typeface="+mj-cs"/>
              </a:rPr>
              <a:t>1</a:t>
            </a:r>
            <a:endParaRPr lang="en-GB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786136-0A0B-9F4F-E189-BBC97B445E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422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8EB622A-0656-D75A-7D14-62EF16040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TSLP is a cytokine central to the regulation of inflammation </a:t>
            </a:r>
            <a:br>
              <a:rPr lang="en-GB" noProof="0"/>
            </a:br>
            <a:r>
              <a:rPr lang="en-GB" noProof="0"/>
              <a:t>in asthma</a:t>
            </a:r>
            <a:r>
              <a:rPr lang="en-GB" baseline="30000" noProof="0"/>
              <a:t>1,2</a:t>
            </a:r>
            <a:endParaRPr lang="en-GB" baseline="30000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6546A1-E9A4-3E4C-FA12-0FF037F454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044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6E304E6C9847448629359ADD98C8B4" ma:contentTypeVersion="18" ma:contentTypeDescription="Create a new document." ma:contentTypeScope="" ma:versionID="3ad194e439fd80adb0d5a55e2079ecfd">
  <xsd:schema xmlns:xsd="http://www.w3.org/2001/XMLSchema" xmlns:xs="http://www.w3.org/2001/XMLSchema" xmlns:p="http://schemas.microsoft.com/office/2006/metadata/properties" xmlns:ns2="44a56295-c29e-4898-8136-a54736c65b82" xmlns:ns3="82d58f64-ac48-4d4d-892d-553fd5842fa2" xmlns:ns4="0045b12c-ac5e-48dd-9a19-1f18f2481997" targetNamespace="http://schemas.microsoft.com/office/2006/metadata/properties" ma:root="true" ma:fieldsID="043141fc173ae9909d91648a170d1527" ns2:_="" ns3:_="" ns4:_="">
    <xsd:import namespace="44a56295-c29e-4898-8136-a54736c65b82"/>
    <xsd:import namespace="82d58f64-ac48-4d4d-892d-553fd5842fa2"/>
    <xsd:import namespace="0045b12c-ac5e-48dd-9a19-1f18f2481997"/>
    <xsd:element name="properties">
      <xsd:complexType>
        <xsd:sequence>
          <xsd:element name="documentManagement">
            <xsd:complexType>
              <xsd:all>
                <xsd:element ref="ns2:Descriptions" minOccurs="0"/>
                <xsd:element ref="ns2:Keywor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4:SharedWithUsers" minOccurs="0"/>
                <xsd:element ref="ns4:SharedWithDetail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a56295-c29e-4898-8136-a54736c65b82" elementFormDefault="qualified">
    <xsd:import namespace="http://schemas.microsoft.com/office/2006/documentManagement/types"/>
    <xsd:import namespace="http://schemas.microsoft.com/office/infopath/2007/PartnerControls"/>
    <xsd:element name="Descriptions" ma:index="8" nillable="true" ma:displayName="Descriptions" ma:description="Describe your document to make it appear at the top of search results" ma:internalName="Descriptions">
      <xsd:simpleType>
        <xsd:restriction base="dms:Note">
          <xsd:maxLength value="255"/>
        </xsd:restriction>
      </xsd:simpleType>
    </xsd:element>
    <xsd:element name="Keyword" ma:index="9" nillable="true" ma:displayName="Keyword" ma:description="Enter list of terms separated by semi-colon(;)" ma:internalName="Keyword">
      <xsd:simpleType>
        <xsd:restriction base="dms:Text">
          <xsd:maxLength value="255"/>
        </xsd:restriction>
      </xsd:simpleType>
    </xsd:element>
    <xsd:element name="TaxCatchAll" ma:index="25" nillable="true" ma:displayName="Taxonomy Catch All Column" ma:hidden="true" ma:list="{6d8e7a40-2093-412d-b2c7-963d2af015cc}" ma:internalName="TaxCatchAll" ma:showField="CatchAllData" ma:web="0045b12c-ac5e-48dd-9a19-1f18f24819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d58f64-ac48-4d4d-892d-553fd5842f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1ee89e71-04cd-405e-9ca3-99e020c169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45b12c-ac5e-48dd-9a19-1f18f2481997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2d58f64-ac48-4d4d-892d-553fd5842fa2">
      <Terms xmlns="http://schemas.microsoft.com/office/infopath/2007/PartnerControls"/>
    </lcf76f155ced4ddcb4097134ff3c332f>
    <TaxCatchAll xmlns="44a56295-c29e-4898-8136-a54736c65b82" xsi:nil="true"/>
    <Keyword xmlns="44a56295-c29e-4898-8136-a54736c65b82" xsi:nil="true"/>
    <Descriptions xmlns="44a56295-c29e-4898-8136-a54736c65b82" xsi:nil="true"/>
  </documentManagement>
</p:properties>
</file>

<file path=customXml/item4.xml><?xml version="1.0" encoding="utf-8"?>
<?mso-contentType ?>
<SharedContentType xmlns="Microsoft.SharePoint.Taxonomy.ContentTypeSync" SourceId="1ee89e71-04cd-405e-9ca3-99e020c1694d" ContentTypeId="0x0101" PreviousValue="false"/>
</file>

<file path=customXml/itemProps1.xml><?xml version="1.0" encoding="utf-8"?>
<ds:datastoreItem xmlns:ds="http://schemas.openxmlformats.org/officeDocument/2006/customXml" ds:itemID="{42562A06-82D0-4F9A-BFEE-2A0C3BC08C54}"/>
</file>

<file path=customXml/itemProps2.xml><?xml version="1.0" encoding="utf-8"?>
<ds:datastoreItem xmlns:ds="http://schemas.openxmlformats.org/officeDocument/2006/customXml" ds:itemID="{F303BE73-C1E6-419C-BD28-337C04665FEB}"/>
</file>

<file path=customXml/itemProps3.xml><?xml version="1.0" encoding="utf-8"?>
<ds:datastoreItem xmlns:ds="http://schemas.openxmlformats.org/officeDocument/2006/customXml" ds:itemID="{3D3772BE-EE09-42C0-A2F4-ED5A4DFE4BD6}"/>
</file>

<file path=customXml/itemProps4.xml><?xml version="1.0" encoding="utf-8"?>
<ds:datastoreItem xmlns:ds="http://schemas.openxmlformats.org/officeDocument/2006/customXml" ds:itemID="{E6F8911C-CB3E-47D9-8ED9-7666FC0D246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</Words>
  <Application>Microsoft Office PowerPoint</Application>
  <PresentationFormat>Widescreen</PresentationFormat>
  <Paragraphs>11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Aptos Display</vt:lpstr>
      <vt:lpstr>Arial</vt:lpstr>
      <vt:lpstr>Cambria</vt:lpstr>
      <vt:lpstr>Symbol</vt:lpstr>
      <vt:lpstr>Office Theme</vt:lpstr>
      <vt:lpstr>Epithelial crosstalk in modulating the  immune response</vt:lpstr>
      <vt:lpstr>Epithelial barrier disruption is a common feature across  multiple Type 2-mediated inflammatory diseases1–6 </vt:lpstr>
      <vt:lpstr>The airway epithelium acts at a physical barrier and  coordinates the immune response</vt:lpstr>
      <vt:lpstr>The airway epithelium is a first point of contact for  environmental exposures1</vt:lpstr>
      <vt:lpstr>Immunological mechanisms underlying allergic sensitisation1–3</vt:lpstr>
      <vt:lpstr>Immunological mechanisms underlying allergic sensitisation  in asthma1–3</vt:lpstr>
      <vt:lpstr>There are complex, heterogeneous and coexisting mechanisms  in severe asthma1,2</vt:lpstr>
      <vt:lpstr>IL-33 is a cytokine central to the regulation of  Type 2 immunity1</vt:lpstr>
      <vt:lpstr>TSLP is a cytokine central to the regulation of inflammation  in asthma1,2</vt:lpstr>
      <vt:lpstr>Type 2 inflammation contributes to airway epithelial  barrier dysfunction through diverse mechanisms1,2</vt:lpstr>
      <vt:lpstr>Eosinophil extracellular traps drive asthma progression  through neuro-immune signals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Epithelial crosstalk in modulating the  immune response</dc:title>
  <dc:creator>Helios Medical Communications</dc:creator>
  <cp:lastModifiedBy>Helios Medical Communications</cp:lastModifiedBy>
  <cp:revision>1</cp:revision>
  <dcterms:created xsi:type="dcterms:W3CDTF">2024-07-08T08:51:09Z</dcterms:created>
  <dcterms:modified xsi:type="dcterms:W3CDTF">2024-07-08T08:51:09Z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0x0101008C6E304E6C9847448629359ADD98C8B4</vt:lpwstr>
  </property>
  <property fmtid="{D5CDD505-2E9C-101B-9397-08002B2CF9AE}" pid="3" name="MediaServiceImageTags">
    <vt:lpwstr/>
  </property>
</Properties>
</file>